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sigs" ContentType="application/vnd.openxmlformats-package.digital-signature-origin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package/2006/relationships/digital-signature/origin" Target="_xmlsignatures/origin.sigs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76" r:id="rId3"/>
    <p:sldId id="275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30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F8B29-5422-4112-BDF3-0A6D65CA7CB5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081D7-3AA4-4895-983F-DAB5AE8388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1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32DB3B-142B-46D0-A338-EEBC37BF6BC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98E030-2E3D-4C61-9B22-57436AFCE11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DB230-3131-4524-9571-0E27F04CD2B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Proprietary to U.S. Training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8733-38B8-460E-89E4-254C4D9B51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1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3C64-06B8-4575-A374-72309016029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Proprietary to U.S. Training Center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E3201-D5A6-42E0-A531-7DEDB4AD34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F:\ACCL\LOGO\ACCL African - Kenya - Logo - 15 Jul 11 Rev 0 copy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55563"/>
            <a:ext cx="1307278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2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DE13-80F1-4B54-B789-423D1236D60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Proprietary to U.S. Training Center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4B132-7144-4A8F-A912-43840EF359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F:\ACCL\LOGO\ACCL African - Kenya - Logo - 15 Jul 11 Rev 0 copy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55563"/>
            <a:ext cx="1307278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5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A73931-3443-45B4-B072-DE1F39519A5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3/23/2012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45FEB5-56E6-45CB-9142-6E5991BC643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464646">
                    <a:lumMod val="75000"/>
                  </a:srgbClr>
                </a:solidFill>
              </a:rPr>
              <a:t>Proprietary to </a:t>
            </a:r>
            <a:r>
              <a:rPr lang="en-US" smtClean="0">
                <a:solidFill>
                  <a:srgbClr val="464646">
                    <a:lumMod val="75000"/>
                  </a:srgbClr>
                </a:solidFill>
              </a:rPr>
              <a:t>ACCL</a:t>
            </a:r>
            <a:endParaRPr lang="en-US">
              <a:solidFill>
                <a:srgbClr val="464646">
                  <a:lumMod val="75000"/>
                </a:srgb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" y="76200"/>
            <a:ext cx="131803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51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93926-E447-49FE-A4DC-728D827ACE4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Proprietary to U.S. Training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0D682-3CAB-4248-A9EE-D9A3165EF5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9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D0F9B-82FB-45B5-A1CD-B1FCDDB45C8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Proprietary to U.S. Training Center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08B5-BB66-47C0-AD32-CC637A8968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1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A6E1-ED73-40F9-A269-EAC26F0CE55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Proprietary to U.S. Training Center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A7AC6-9B37-4F02-B5ED-FF5C1C9052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9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EFAC40E-4D11-4434-B029-92778D096D51}" type="datetime1">
              <a:rPr lang="en-US">
                <a:solidFill>
                  <a:srgbClr val="464646">
                    <a:lumMod val="75000"/>
                  </a:srgbClr>
                </a:solidFill>
              </a:rPr>
              <a:pPr>
                <a:defRPr/>
              </a:pPr>
              <a:t>3/23/2012</a:t>
            </a:fld>
            <a:endParaRPr lang="en-US" dirty="0">
              <a:solidFill>
                <a:srgbClr val="464646">
                  <a:lumMod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464646">
                    <a:lumMod val="75000"/>
                  </a:srgbClr>
                </a:solidFill>
              </a:rPr>
              <a:t>Proprietary to ACCL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248D-2CA5-4828-8A56-80C9300316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2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51B65-10E5-47F3-AB7A-05525554E78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E797-D2A7-4BFC-ABE9-5FD2B66962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3010" name="Picture 2" descr="F:\ACCL\LOGO\ACCL African - Kenya - Logo - 15 Jul 11 Rev 0 copy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55563"/>
            <a:ext cx="1307278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3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70F18-50CE-40B0-B71A-BAAE7C8BB79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Proprietary to U.S. Training Center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F3A89-5E7D-402E-BAC2-24A92DA4B0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F:\ACCL\LOGO\ACCL African - Kenya - Logo - 15 Jul 11 Rev 0 copy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55563"/>
            <a:ext cx="1307278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9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C693-25D4-4CF1-9068-BF328D5C01A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Proprietary to U.S. Training Center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E1635-2CF6-4C02-86F0-525BF3B7D3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F:\ACCL\LOGO\ACCL African - Kenya - Logo - 15 Jul 11 Rev 0 copy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55563"/>
            <a:ext cx="1307278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43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D09A4D-CF61-43C2-8DC6-DB09502F536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Proprietary to U.S. Training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317B8D-CA01-4CF4-AAAD-80477E59F2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0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../MOD%20ARCH%20STRUCTURES/Animations/3%20-%20Discovery%20home%20Rebar%20Placement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file:///I:\ACCL\MOD%20ARCH%20STRUCTURES\Animations\4%20-%20Dome%201%20Home%20Time%20Lapse%201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fld id="{89D2D9AF-E818-4346-B267-4166BDB109B6}" type="datetime4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eaLnBrk="1" hangingPunct="1">
                <a:defRPr/>
              </a:pPr>
              <a:t>March 23, 2012</a:t>
            </a:fld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464646">
                    <a:lumMod val="75000"/>
                  </a:srgbClr>
                </a:solidFill>
              </a:rPr>
              <a:t>Proprietary </a:t>
            </a:r>
            <a:r>
              <a:rPr lang="en-US" dirty="0" smtClean="0">
                <a:solidFill>
                  <a:srgbClr val="464646">
                    <a:lumMod val="75000"/>
                  </a:srgbClr>
                </a:solidFill>
              </a:rPr>
              <a:t>to </a:t>
            </a:r>
            <a:r>
              <a:rPr lang="en-US" dirty="0">
                <a:solidFill>
                  <a:srgbClr val="464646">
                    <a:lumMod val="75000"/>
                  </a:srgbClr>
                </a:solidFill>
              </a:rPr>
              <a:t>ACCL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685800" y="5707063"/>
            <a:ext cx="7772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prstClr val="black"/>
                </a:solidFill>
                <a:cs typeface="Arial" charset="0"/>
              </a:rPr>
              <a:t>“</a:t>
            </a:r>
            <a:r>
              <a:rPr lang="en-US" sz="4400" i="1" dirty="0">
                <a:solidFill>
                  <a:prstClr val="black"/>
                </a:solidFill>
                <a:cs typeface="Arial" charset="0"/>
              </a:rPr>
              <a:t>Kenyans Building Kenya”</a:t>
            </a:r>
            <a:endParaRPr lang="en-US" sz="44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56651" y="4233423"/>
            <a:ext cx="7372363" cy="1505453"/>
            <a:chOff x="956651" y="4233423"/>
            <a:chExt cx="7372363" cy="150545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4233424"/>
              <a:ext cx="2766414" cy="14813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2" name="Picture 16" descr="F:\ACCL\MOD ARCH STRUCTURES\Animations\5 - exterior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43" b="7969"/>
            <a:stretch/>
          </p:blipFill>
          <p:spPr bwMode="auto">
            <a:xfrm>
              <a:off x="3124200" y="4233423"/>
              <a:ext cx="2674340" cy="14815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F:\ACCL\MOD ARCH STRUCTURES\Pictures\5 - Single Arch Hom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651" y="4233424"/>
              <a:ext cx="2396149" cy="15054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1" y="5925382"/>
            <a:ext cx="13541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56284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023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  MAS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1300 Gym - 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b="1" dirty="0" smtClean="0"/>
              <a:t>Gym</a:t>
            </a:r>
          </a:p>
          <a:p>
            <a:pPr lvl="1"/>
            <a:r>
              <a:rPr lang="en-US" b="1" dirty="0" smtClean="0"/>
              <a:t>Cardio Equip</a:t>
            </a:r>
          </a:p>
          <a:p>
            <a:r>
              <a:rPr lang="en-US" b="1" dirty="0" smtClean="0"/>
              <a:t>Medical Clinic</a:t>
            </a:r>
          </a:p>
          <a:p>
            <a:pPr lvl="1"/>
            <a:r>
              <a:rPr lang="en-US" b="1" dirty="0" smtClean="0"/>
              <a:t>Treatment Room</a:t>
            </a:r>
          </a:p>
          <a:p>
            <a:r>
              <a:rPr lang="en-US" b="1" dirty="0" smtClean="0"/>
              <a:t>Classroom</a:t>
            </a:r>
          </a:p>
          <a:p>
            <a:pPr lvl="1"/>
            <a:r>
              <a:rPr lang="en-US" b="1" dirty="0" smtClean="0"/>
              <a:t>Seats 15</a:t>
            </a:r>
          </a:p>
          <a:p>
            <a:r>
              <a:rPr lang="en-US" b="1" dirty="0" smtClean="0"/>
              <a:t>Small Mezzanine</a:t>
            </a:r>
          </a:p>
          <a:p>
            <a:pPr lvl="1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Floor Loft -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46">
                    <a:lumMod val="75000"/>
                  </a:srgbClr>
                </a:solidFill>
              </a:rPr>
              <a:t>Proprietary to ACCL</a:t>
            </a:r>
            <a:endParaRPr lang="en-US">
              <a:solidFill>
                <a:srgbClr val="464646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381000"/>
            <a:ext cx="13541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4" t="3413" r="50000" b="40608"/>
          <a:stretch/>
        </p:blipFill>
        <p:spPr bwMode="auto">
          <a:xfrm>
            <a:off x="4800600" y="1142999"/>
            <a:ext cx="4057721" cy="4774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2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MAS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570 Trainers &amp;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r>
              <a:rPr lang="en-US" b="1" dirty="0" smtClean="0"/>
              <a:t>Trainer’s Quarters</a:t>
            </a:r>
          </a:p>
          <a:p>
            <a:pPr lvl="1"/>
            <a:r>
              <a:rPr lang="en-US" b="1" dirty="0" smtClean="0"/>
              <a:t>5 Buildings</a:t>
            </a:r>
          </a:p>
          <a:p>
            <a:r>
              <a:rPr lang="en-US" b="1" dirty="0" smtClean="0"/>
              <a:t>Sr. Service Staff</a:t>
            </a:r>
          </a:p>
          <a:p>
            <a:pPr lvl="1"/>
            <a:r>
              <a:rPr lang="en-US" b="1" dirty="0" smtClean="0"/>
              <a:t>1 Building</a:t>
            </a:r>
          </a:p>
          <a:p>
            <a:r>
              <a:rPr lang="en-US" b="1" dirty="0" smtClean="0"/>
              <a:t>Configuration</a:t>
            </a:r>
          </a:p>
          <a:p>
            <a:pPr lvl="1"/>
            <a:r>
              <a:rPr lang="en-US" b="1" dirty="0" smtClean="0"/>
              <a:t>Holds 3 People</a:t>
            </a:r>
          </a:p>
          <a:p>
            <a:pPr lvl="2"/>
            <a:r>
              <a:rPr lang="en-US" b="1" dirty="0" smtClean="0"/>
              <a:t>Common Area</a:t>
            </a:r>
          </a:p>
          <a:p>
            <a:pPr lvl="2"/>
            <a:r>
              <a:rPr lang="en-US" b="1" dirty="0" smtClean="0"/>
              <a:t>Patio</a:t>
            </a:r>
          </a:p>
          <a:p>
            <a:pPr lvl="2"/>
            <a:r>
              <a:rPr lang="en-US" b="1" dirty="0" smtClean="0"/>
              <a:t>Individual Loo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46">
                    <a:lumMod val="75000"/>
                  </a:srgbClr>
                </a:solidFill>
              </a:rPr>
              <a:t>Proprietary to ACCL</a:t>
            </a:r>
            <a:endParaRPr lang="en-US">
              <a:solidFill>
                <a:srgbClr val="464646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7" y="685800"/>
            <a:ext cx="13541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4" t="4636" r="45673" b="40455"/>
          <a:stretch/>
        </p:blipFill>
        <p:spPr bwMode="auto">
          <a:xfrm>
            <a:off x="3962400" y="1430047"/>
            <a:ext cx="4873906" cy="4665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7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 MAS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1300 Warehouse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229600" cy="4525963"/>
          </a:xfrm>
        </p:spPr>
        <p:txBody>
          <a:bodyPr/>
          <a:lstStyle/>
          <a:p>
            <a:r>
              <a:rPr lang="en-US" b="1" dirty="0" smtClean="0"/>
              <a:t>Warehouse</a:t>
            </a:r>
          </a:p>
          <a:p>
            <a:pPr lvl="1"/>
            <a:r>
              <a:rPr lang="en-US" b="1" dirty="0" smtClean="0"/>
              <a:t>Storage</a:t>
            </a:r>
          </a:p>
          <a:p>
            <a:pPr lvl="2"/>
            <a:r>
              <a:rPr lang="en-US" b="1" dirty="0" smtClean="0"/>
              <a:t>Over 160 Pallets</a:t>
            </a:r>
          </a:p>
          <a:p>
            <a:pPr lvl="2"/>
            <a:r>
              <a:rPr lang="en-US" b="1" dirty="0" smtClean="0"/>
              <a:t>Logistician Office</a:t>
            </a:r>
          </a:p>
          <a:p>
            <a:pPr lvl="1"/>
            <a:r>
              <a:rPr lang="en-US" b="1" dirty="0" smtClean="0"/>
              <a:t>Armory</a:t>
            </a:r>
          </a:p>
          <a:p>
            <a:pPr lvl="2"/>
            <a:r>
              <a:rPr lang="en-US" b="1" dirty="0" smtClean="0"/>
              <a:t>Small Arms</a:t>
            </a:r>
          </a:p>
          <a:p>
            <a:pPr lvl="1"/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46">
                    <a:lumMod val="75000"/>
                  </a:srgbClr>
                </a:solidFill>
              </a:rPr>
              <a:t>Proprietary to ACCL</a:t>
            </a:r>
            <a:endParaRPr lang="en-US">
              <a:solidFill>
                <a:srgbClr val="464646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13541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1" t="4636" r="47408" b="40455"/>
          <a:stretch/>
        </p:blipFill>
        <p:spPr bwMode="auto">
          <a:xfrm>
            <a:off x="3962400" y="1066800"/>
            <a:ext cx="4844969" cy="5223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18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MAS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570 Motor 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b="1" dirty="0" smtClean="0"/>
              <a:t>Motor Pool</a:t>
            </a:r>
          </a:p>
          <a:p>
            <a:pPr lvl="1"/>
            <a:r>
              <a:rPr lang="en-US" b="1" dirty="0" smtClean="0"/>
              <a:t>One Vehicle</a:t>
            </a:r>
          </a:p>
          <a:p>
            <a:pPr lvl="2"/>
            <a:r>
              <a:rPr lang="en-US" b="1" dirty="0" err="1" smtClean="0"/>
              <a:t>Hilux</a:t>
            </a:r>
            <a:endParaRPr lang="en-US" b="1" dirty="0" smtClean="0"/>
          </a:p>
          <a:p>
            <a:pPr lvl="2"/>
            <a:r>
              <a:rPr lang="en-US" b="1" dirty="0" smtClean="0"/>
              <a:t>Land Cruiser</a:t>
            </a:r>
          </a:p>
          <a:p>
            <a:pPr lvl="2"/>
            <a:r>
              <a:rPr lang="en-US" b="1" dirty="0" smtClean="0"/>
              <a:t>Humvee</a:t>
            </a:r>
          </a:p>
          <a:p>
            <a:pPr lvl="1"/>
            <a:r>
              <a:rPr lang="en-US" b="1" dirty="0" smtClean="0"/>
              <a:t>Mechanic Pit</a:t>
            </a:r>
          </a:p>
          <a:p>
            <a:pPr lvl="1"/>
            <a:r>
              <a:rPr lang="en-US" b="1" dirty="0" smtClean="0"/>
              <a:t>Tool Storage</a:t>
            </a:r>
          </a:p>
          <a:p>
            <a:pPr lvl="1"/>
            <a:r>
              <a:rPr lang="en-US" b="1" dirty="0" smtClean="0"/>
              <a:t>Repair Parts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46">
                    <a:lumMod val="75000"/>
                  </a:srgbClr>
                </a:solidFill>
              </a:rPr>
              <a:t>Proprietary to ACCL</a:t>
            </a:r>
            <a:endParaRPr lang="en-US">
              <a:solidFill>
                <a:srgbClr val="464646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381000"/>
            <a:ext cx="13541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 t="8154" r="39713" b="40914"/>
          <a:stretch/>
        </p:blipFill>
        <p:spPr bwMode="auto">
          <a:xfrm>
            <a:off x="3450499" y="1371600"/>
            <a:ext cx="5424389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8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  MAS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570 VIP Quarters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b="1" dirty="0" smtClean="0"/>
              <a:t>VIP Quarters</a:t>
            </a:r>
          </a:p>
          <a:p>
            <a:pPr lvl="1"/>
            <a:r>
              <a:rPr lang="en-US" b="1" dirty="0" smtClean="0"/>
              <a:t>1 Building</a:t>
            </a:r>
          </a:p>
          <a:p>
            <a:pPr lvl="2"/>
            <a:r>
              <a:rPr lang="en-US" b="1" dirty="0" smtClean="0"/>
              <a:t>2 Bedrooms</a:t>
            </a:r>
          </a:p>
          <a:p>
            <a:pPr lvl="2"/>
            <a:r>
              <a:rPr lang="en-US" b="1" dirty="0" smtClean="0"/>
              <a:t>Foyer</a:t>
            </a:r>
          </a:p>
          <a:p>
            <a:pPr lvl="2"/>
            <a:r>
              <a:rPr lang="en-US" b="1" dirty="0" smtClean="0"/>
              <a:t>Living Room</a:t>
            </a:r>
          </a:p>
          <a:p>
            <a:pPr lvl="2"/>
            <a:r>
              <a:rPr lang="en-US" b="1" dirty="0" smtClean="0"/>
              <a:t>Patio</a:t>
            </a:r>
          </a:p>
          <a:p>
            <a:pPr lvl="2"/>
            <a:r>
              <a:rPr lang="en-US" b="1" dirty="0" smtClean="0"/>
              <a:t>Individual Loo</a:t>
            </a:r>
          </a:p>
          <a:p>
            <a:pPr lvl="1"/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46">
                    <a:lumMod val="75000"/>
                  </a:srgbClr>
                </a:solidFill>
              </a:rPr>
              <a:t>Proprietary to ACCL</a:t>
            </a:r>
            <a:endParaRPr lang="en-US">
              <a:solidFill>
                <a:srgbClr val="464646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381000"/>
            <a:ext cx="13541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t="4636" r="45673" b="42137"/>
          <a:stretch/>
        </p:blipFill>
        <p:spPr bwMode="auto">
          <a:xfrm>
            <a:off x="3657600" y="1458409"/>
            <a:ext cx="5079357" cy="4738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0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MAS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570 Laundry &amp;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229600" cy="4525963"/>
          </a:xfrm>
        </p:spPr>
        <p:txBody>
          <a:bodyPr/>
          <a:lstStyle/>
          <a:p>
            <a:r>
              <a:rPr lang="en-US" b="1" dirty="0" smtClean="0"/>
              <a:t>Laundry</a:t>
            </a:r>
          </a:p>
          <a:p>
            <a:r>
              <a:rPr lang="en-US" b="1" dirty="0" smtClean="0"/>
              <a:t>Maintenance Shop</a:t>
            </a:r>
          </a:p>
          <a:p>
            <a:pPr lvl="1"/>
            <a:r>
              <a:rPr lang="en-US" b="1" dirty="0" smtClean="0"/>
              <a:t>1 Building</a:t>
            </a:r>
          </a:p>
          <a:p>
            <a:pPr lvl="2"/>
            <a:r>
              <a:rPr lang="en-US" b="1" dirty="0" smtClean="0"/>
              <a:t>Washing Machines</a:t>
            </a:r>
          </a:p>
          <a:p>
            <a:pPr lvl="2"/>
            <a:r>
              <a:rPr lang="en-US" b="1" dirty="0" smtClean="0"/>
              <a:t>Pressing</a:t>
            </a:r>
          </a:p>
          <a:p>
            <a:pPr lvl="2"/>
            <a:r>
              <a:rPr lang="en-US" b="1" dirty="0" smtClean="0"/>
              <a:t>Maintenance Shop</a:t>
            </a:r>
          </a:p>
          <a:p>
            <a:pPr lvl="2"/>
            <a:r>
              <a:rPr lang="en-US" b="1" dirty="0" smtClean="0"/>
              <a:t>Office</a:t>
            </a:r>
          </a:p>
          <a:p>
            <a:pPr lvl="1"/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46">
                    <a:lumMod val="75000"/>
                  </a:srgbClr>
                </a:solidFill>
              </a:rPr>
              <a:t>Proprietary to ACCL</a:t>
            </a:r>
            <a:endParaRPr lang="en-US">
              <a:solidFill>
                <a:srgbClr val="464646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681639"/>
            <a:ext cx="13541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8" t="4636" r="45998" b="41219"/>
          <a:stretch/>
        </p:blipFill>
        <p:spPr bwMode="auto">
          <a:xfrm>
            <a:off x="4085097" y="1600200"/>
            <a:ext cx="483030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MAS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FOB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Dadaab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84237"/>
            <a:ext cx="8229600" cy="4525963"/>
          </a:xfrm>
        </p:spPr>
        <p:txBody>
          <a:bodyPr/>
          <a:lstStyle/>
          <a:p>
            <a:r>
              <a:rPr lang="en-US" b="1" dirty="0" smtClean="0"/>
              <a:t>Overall Compound  - 240m X 146m</a:t>
            </a:r>
          </a:p>
          <a:p>
            <a:pPr lvl="1"/>
            <a:r>
              <a:rPr lang="en-US" b="1" dirty="0" smtClean="0"/>
              <a:t>Houses 119 People</a:t>
            </a:r>
          </a:p>
          <a:p>
            <a:pPr lvl="2"/>
            <a:r>
              <a:rPr lang="en-US" b="1" dirty="0" smtClean="0"/>
              <a:t>60 Admin Police</a:t>
            </a:r>
          </a:p>
          <a:p>
            <a:pPr lvl="2"/>
            <a:r>
              <a:rPr lang="en-US" b="1" dirty="0" smtClean="0"/>
              <a:t>27 Guard Force</a:t>
            </a:r>
          </a:p>
          <a:p>
            <a:pPr lvl="2"/>
            <a:r>
              <a:rPr lang="en-US" b="1" dirty="0" smtClean="0"/>
              <a:t>15 Trainers</a:t>
            </a:r>
          </a:p>
          <a:p>
            <a:pPr lvl="2"/>
            <a:r>
              <a:rPr lang="en-US" b="1" dirty="0" smtClean="0"/>
              <a:t>15 Service Staff</a:t>
            </a:r>
          </a:p>
          <a:p>
            <a:pPr lvl="2"/>
            <a:r>
              <a:rPr lang="en-US" b="1" dirty="0" smtClean="0"/>
              <a:t>2 VIP Guests</a:t>
            </a:r>
          </a:p>
          <a:p>
            <a:pPr lvl="1"/>
            <a:r>
              <a:rPr lang="en-US" b="1" dirty="0" smtClean="0"/>
              <a:t>Security</a:t>
            </a:r>
          </a:p>
          <a:p>
            <a:pPr lvl="2"/>
            <a:r>
              <a:rPr lang="en-US" b="1" dirty="0" smtClean="0"/>
              <a:t>Entry Control</a:t>
            </a:r>
          </a:p>
          <a:p>
            <a:pPr lvl="2"/>
            <a:r>
              <a:rPr lang="en-US" b="1" dirty="0" smtClean="0"/>
              <a:t>4 Guard Towers</a:t>
            </a:r>
          </a:p>
          <a:p>
            <a:pPr lvl="1"/>
            <a:r>
              <a:rPr lang="en-US" b="1" dirty="0" smtClean="0"/>
              <a:t>Utilities</a:t>
            </a:r>
          </a:p>
          <a:p>
            <a:pPr lvl="2"/>
            <a:r>
              <a:rPr lang="en-US" b="1" dirty="0" smtClean="0"/>
              <a:t>Septic, Standby Emergency </a:t>
            </a:r>
            <a:r>
              <a:rPr lang="en-US" b="1" dirty="0" err="1" smtClean="0"/>
              <a:t>Gensets</a:t>
            </a:r>
            <a:r>
              <a:rPr lang="en-US" b="1" dirty="0" smtClean="0"/>
              <a:t> &amp; Fuel Tanks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46">
                    <a:lumMod val="75000"/>
                  </a:srgbClr>
                </a:solidFill>
              </a:rPr>
              <a:t>Proprietary to ACCL</a:t>
            </a:r>
            <a:endParaRPr lang="en-US">
              <a:solidFill>
                <a:srgbClr val="464646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13541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5976" r="36980" b="42602"/>
          <a:stretch/>
        </p:blipFill>
        <p:spPr bwMode="auto">
          <a:xfrm>
            <a:off x="3352800" y="2411594"/>
            <a:ext cx="5630083" cy="330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09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Questions?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464646">
                    <a:lumMod val="75000"/>
                  </a:srgbClr>
                </a:solidFill>
              </a:rPr>
              <a:t>Proprietary to </a:t>
            </a:r>
            <a:r>
              <a:rPr lang="en-US" smtClean="0">
                <a:solidFill>
                  <a:srgbClr val="464646">
                    <a:lumMod val="75000"/>
                  </a:srgbClr>
                </a:solidFill>
              </a:rPr>
              <a:t>ACCL</a:t>
            </a:r>
            <a:endParaRPr lang="en-US">
              <a:solidFill>
                <a:srgbClr val="464646">
                  <a:lumMod val="75000"/>
                </a:srgbClr>
              </a:solidFill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39" y="1752600"/>
            <a:ext cx="7257561" cy="3886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43600"/>
            <a:ext cx="13541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23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      Modern Arch Structure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b="1" dirty="0" smtClean="0"/>
              <a:t>Not a Dome, but an Arch</a:t>
            </a:r>
          </a:p>
          <a:p>
            <a:pPr eaLnBrk="1" hangingPunct="1">
              <a:spcBef>
                <a:spcPts val="0"/>
              </a:spcBef>
            </a:pPr>
            <a:endParaRPr lang="en-US" sz="800" b="1" dirty="0" smtClean="0"/>
          </a:p>
          <a:p>
            <a:pPr eaLnBrk="1" hangingPunct="1">
              <a:spcBef>
                <a:spcPts val="0"/>
              </a:spcBef>
            </a:pPr>
            <a:endParaRPr lang="en-US" sz="800" b="1" dirty="0" smtClean="0"/>
          </a:p>
          <a:p>
            <a:pPr eaLnBrk="1" hangingPunct="1">
              <a:spcBef>
                <a:spcPts val="0"/>
              </a:spcBef>
            </a:pPr>
            <a:r>
              <a:rPr lang="en-US" b="1" dirty="0" smtClean="0"/>
              <a:t>Reinforced Concrete </a:t>
            </a:r>
            <a:endParaRPr lang="en-US" b="1" dirty="0"/>
          </a:p>
          <a:p>
            <a:pPr eaLnBrk="1" hangingPunct="1">
              <a:spcBef>
                <a:spcPts val="0"/>
              </a:spcBef>
            </a:pPr>
            <a:endParaRPr lang="en-US" sz="800" b="1" dirty="0" smtClean="0"/>
          </a:p>
          <a:p>
            <a:pPr lvl="1" eaLnBrk="1" hangingPunct="1">
              <a:spcBef>
                <a:spcPts val="500"/>
              </a:spcBef>
            </a:pPr>
            <a:r>
              <a:rPr lang="en-US" b="1" dirty="0" err="1" smtClean="0"/>
              <a:t>Shotcrete</a:t>
            </a:r>
            <a:endParaRPr lang="en-US" b="1" dirty="0" smtClean="0"/>
          </a:p>
          <a:p>
            <a:pPr lvl="2" eaLnBrk="1" hangingPunct="1">
              <a:spcBef>
                <a:spcPts val="500"/>
              </a:spcBef>
            </a:pPr>
            <a:r>
              <a:rPr lang="en-US" b="1" dirty="0" smtClean="0"/>
              <a:t>MAS</a:t>
            </a:r>
            <a:r>
              <a:rPr lang="en-US" b="1" baseline="30000" dirty="0" smtClean="0"/>
              <a:t>TM </a:t>
            </a:r>
            <a:r>
              <a:rPr lang="en-US" b="1" dirty="0" smtClean="0"/>
              <a:t>1300</a:t>
            </a:r>
          </a:p>
          <a:p>
            <a:pPr lvl="3" eaLnBrk="1" hangingPunct="1">
              <a:spcBef>
                <a:spcPts val="500"/>
              </a:spcBef>
            </a:pPr>
            <a:r>
              <a:rPr lang="en-US" b="1" dirty="0" smtClean="0"/>
              <a:t>1,300 </a:t>
            </a:r>
            <a:r>
              <a:rPr lang="en-US" b="1" dirty="0" err="1" smtClean="0"/>
              <a:t>sqft</a:t>
            </a:r>
            <a:r>
              <a:rPr lang="en-US" b="1" dirty="0" smtClean="0"/>
              <a:t> 1</a:t>
            </a:r>
            <a:r>
              <a:rPr lang="en-US" b="1" baseline="30000" dirty="0" smtClean="0"/>
              <a:t>st</a:t>
            </a:r>
            <a:r>
              <a:rPr lang="en-US" b="1" dirty="0" smtClean="0"/>
              <a:t> &amp; 500 </a:t>
            </a:r>
            <a:r>
              <a:rPr lang="en-US" b="1" dirty="0" err="1" smtClean="0"/>
              <a:t>sqft</a:t>
            </a:r>
            <a:r>
              <a:rPr lang="en-US" b="1" dirty="0" smtClean="0"/>
              <a:t> 2</a:t>
            </a:r>
            <a:r>
              <a:rPr lang="en-US" b="1" baseline="30000" dirty="0" smtClean="0"/>
              <a:t>nd</a:t>
            </a:r>
            <a:r>
              <a:rPr lang="en-US" b="1" dirty="0" smtClean="0"/>
              <a:t> Floor</a:t>
            </a:r>
          </a:p>
          <a:p>
            <a:pPr lvl="2" eaLnBrk="1" hangingPunct="1">
              <a:spcBef>
                <a:spcPts val="0"/>
              </a:spcBef>
            </a:pPr>
            <a:r>
              <a:rPr lang="en-US" b="1" dirty="0" smtClean="0"/>
              <a:t>MAS</a:t>
            </a:r>
            <a:r>
              <a:rPr lang="en-US" b="1" baseline="30000" dirty="0" smtClean="0"/>
              <a:t>TM</a:t>
            </a:r>
            <a:r>
              <a:rPr lang="en-US" b="1" dirty="0" smtClean="0"/>
              <a:t> 570 </a:t>
            </a:r>
          </a:p>
          <a:p>
            <a:pPr lvl="3" eaLnBrk="1" hangingPunct="1">
              <a:spcBef>
                <a:spcPts val="0"/>
              </a:spcBef>
            </a:pPr>
            <a:r>
              <a:rPr lang="en-US" b="1" dirty="0" smtClean="0"/>
              <a:t>Single </a:t>
            </a:r>
            <a:r>
              <a:rPr lang="en-US" b="1" dirty="0" err="1" smtClean="0"/>
              <a:t>Storey</a:t>
            </a:r>
            <a:r>
              <a:rPr lang="en-US" b="1" dirty="0" smtClean="0"/>
              <a:t> 570 </a:t>
            </a:r>
            <a:r>
              <a:rPr lang="en-US" b="1" dirty="0" err="1" smtClean="0"/>
              <a:t>sqft</a:t>
            </a:r>
            <a:endParaRPr lang="en-US" b="1" dirty="0"/>
          </a:p>
          <a:p>
            <a:pPr eaLnBrk="1" hangingPunct="1">
              <a:spcBef>
                <a:spcPts val="0"/>
              </a:spcBef>
            </a:pPr>
            <a:endParaRPr lang="en-US" sz="1000" b="1" dirty="0" smtClean="0"/>
          </a:p>
          <a:p>
            <a:pPr eaLnBrk="1" hangingPunct="1">
              <a:spcBef>
                <a:spcPts val="0"/>
              </a:spcBef>
            </a:pPr>
            <a:r>
              <a:rPr lang="en-US" b="1" dirty="0" smtClean="0"/>
              <a:t>Complete in 4-7 days</a:t>
            </a:r>
          </a:p>
          <a:p>
            <a:pPr lvl="1" eaLnBrk="1" hangingPunct="1">
              <a:spcBef>
                <a:spcPts val="500"/>
              </a:spcBef>
            </a:pPr>
            <a:r>
              <a:rPr lang="en-US" b="1" dirty="0" smtClean="0"/>
              <a:t>8 hour Shifts per Day</a:t>
            </a:r>
          </a:p>
          <a:p>
            <a:pPr eaLnBrk="1" hangingPunct="1">
              <a:spcBef>
                <a:spcPts val="500"/>
              </a:spcBef>
            </a:pPr>
            <a:r>
              <a:rPr lang="en-US" b="1" dirty="0" smtClean="0"/>
              <a:t>Local Materials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algn="ctr" eaLnBrk="1" hangingPunct="1">
              <a:buFont typeface="Arial" charset="0"/>
              <a:buNone/>
            </a:pPr>
            <a:endParaRPr lang="en-US" dirty="0" smtClean="0"/>
          </a:p>
          <a:p>
            <a:pPr algn="ctr"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Proprietary to </a:t>
            </a:r>
            <a:r>
              <a:rPr lang="en-US" dirty="0" smtClean="0"/>
              <a:t>ACCL</a:t>
            </a:r>
            <a:endParaRPr lang="en-US" dirty="0"/>
          </a:p>
        </p:txBody>
      </p:sp>
      <p:sp>
        <p:nvSpPr>
          <p:cNvPr id="10245" name="AutoShape 7" descr="Skateistan Gre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AutoShape 9" descr="Skateistan Gre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0" name="Picture 1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38600"/>
            <a:ext cx="3886201" cy="2080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1355260" cy="4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20F90D7-81FF-4E7B-9B9E-C8E1E9D30DBD}" type="slidenum">
              <a:rPr lang="en-US" smtClean="0"/>
              <a:t>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20297" b="4240"/>
          <a:stretch/>
        </p:blipFill>
        <p:spPr bwMode="auto">
          <a:xfrm>
            <a:off x="5257799" y="1219200"/>
            <a:ext cx="3114829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333333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368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MAS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1300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b="1" dirty="0" smtClean="0"/>
              <a:t>20 Year Unconditional Warranty</a:t>
            </a:r>
          </a:p>
          <a:p>
            <a:pPr lvl="1"/>
            <a:r>
              <a:rPr lang="en-US" b="1" dirty="0" smtClean="0"/>
              <a:t>Natural Disasters</a:t>
            </a:r>
          </a:p>
          <a:p>
            <a:pPr lvl="1"/>
            <a:r>
              <a:rPr lang="en-US" b="1" dirty="0" smtClean="0"/>
              <a:t>Fires</a:t>
            </a:r>
          </a:p>
          <a:p>
            <a:pPr lvl="1"/>
            <a:r>
              <a:rPr lang="en-US" b="1" dirty="0" smtClean="0"/>
              <a:t>“Acts of God”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Proprietary to ACCL</a:t>
            </a:r>
            <a:endParaRPr lang="en-US"/>
          </a:p>
        </p:txBody>
      </p:sp>
      <p:pic>
        <p:nvPicPr>
          <p:cNvPr id="54274" name="Picture 2" descr="F:\ACCL\MOD ARCH STRUCTURES\Animations\5 - exterior.JPG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72845"/>
            <a:ext cx="4648200" cy="3499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 descr="F:\ACCL\MOD ARCH STRUCTURES\Animations\1 -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0355"/>
            <a:ext cx="34290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81000"/>
            <a:ext cx="13541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20F90D7-81FF-4E7B-9B9E-C8E1E9D30DBD}" type="slidenum">
              <a:rPr lang="en-US" smtClean="0"/>
              <a:t>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48060"/>
            <a:ext cx="2286000" cy="1566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333333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1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MAS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570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b="1" dirty="0" smtClean="0"/>
              <a:t>MAS</a:t>
            </a:r>
            <a:r>
              <a:rPr lang="en-US" b="1" baseline="30000" dirty="0" smtClean="0"/>
              <a:t>TM</a:t>
            </a:r>
            <a:r>
              <a:rPr lang="en-US" b="1" dirty="0" smtClean="0"/>
              <a:t> Monolithic 4 Inch Walls </a:t>
            </a:r>
          </a:p>
          <a:p>
            <a:pPr lvl="1"/>
            <a:r>
              <a:rPr lang="en-US" b="1" dirty="0" smtClean="0"/>
              <a:t>4 Layers of Shot </a:t>
            </a:r>
            <a:r>
              <a:rPr lang="en-US" b="1" dirty="0" err="1" smtClean="0"/>
              <a:t>crete</a:t>
            </a:r>
            <a:endParaRPr lang="en-US" b="1" dirty="0" smtClean="0"/>
          </a:p>
          <a:p>
            <a:r>
              <a:rPr lang="en-US" b="1" dirty="0" smtClean="0"/>
              <a:t>Walls – Smooth, Textured or Stamped</a:t>
            </a:r>
          </a:p>
          <a:p>
            <a:pPr lvl="1"/>
            <a:r>
              <a:rPr lang="en-US" b="1" dirty="0" smtClean="0"/>
              <a:t>Shingles</a:t>
            </a:r>
          </a:p>
          <a:p>
            <a:pPr lvl="1"/>
            <a:r>
              <a:rPr lang="en-US" b="1" dirty="0" smtClean="0"/>
              <a:t>Rock</a:t>
            </a:r>
          </a:p>
          <a:p>
            <a:pPr lvl="1"/>
            <a:r>
              <a:rPr lang="en-US" b="1" dirty="0" smtClean="0"/>
              <a:t>Brick</a:t>
            </a:r>
          </a:p>
          <a:p>
            <a:pPr lvl="1"/>
            <a:r>
              <a:rPr lang="en-US" b="1" dirty="0" smtClean="0"/>
              <a:t>Block</a:t>
            </a:r>
          </a:p>
          <a:p>
            <a:pPr lvl="1"/>
            <a:r>
              <a:rPr lang="en-US" b="1" dirty="0" smtClean="0"/>
              <a:t>Wood</a:t>
            </a:r>
          </a:p>
          <a:p>
            <a:pPr lvl="1"/>
            <a:r>
              <a:rPr lang="en-US" b="1" dirty="0" smtClean="0"/>
              <a:t>Let Your Imagination Run!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46">
                    <a:lumMod val="75000"/>
                  </a:srgbClr>
                </a:solidFill>
              </a:rPr>
              <a:t>Proprietary to ACCL</a:t>
            </a:r>
            <a:endParaRPr lang="en-US">
              <a:solidFill>
                <a:srgbClr val="464646">
                  <a:lumMod val="75000"/>
                </a:srgbClr>
              </a:solidFill>
            </a:endParaRPr>
          </a:p>
        </p:txBody>
      </p:sp>
      <p:pic>
        <p:nvPicPr>
          <p:cNvPr id="55299" name="Picture 3" descr="F:\ACCL\MOD ARCH STRUCTURES\Pictures\3 - Iso view of Arch Hom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92" y="3133363"/>
            <a:ext cx="2939936" cy="2224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 descr="F:\ACCL\MOD ARCH STRUCTURES\Pictures\5 - Single Arch Ho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91379"/>
            <a:ext cx="3124200" cy="1962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3541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3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MAS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Interior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b="1" dirty="0" smtClean="0"/>
              <a:t>Insulation is </a:t>
            </a:r>
            <a:r>
              <a:rPr lang="en-US" b="1" dirty="0" err="1" smtClean="0"/>
              <a:t>MAStilite</a:t>
            </a:r>
            <a:r>
              <a:rPr lang="en-US" b="1" baseline="30000" dirty="0" err="1" smtClean="0"/>
              <a:t>TM</a:t>
            </a:r>
            <a:endParaRPr lang="en-US" b="1" baseline="30000" dirty="0" smtClean="0"/>
          </a:p>
          <a:p>
            <a:pPr lvl="1"/>
            <a:r>
              <a:rPr lang="en-US" b="1" dirty="0" smtClean="0"/>
              <a:t>Up to R60 Value </a:t>
            </a:r>
            <a:r>
              <a:rPr lang="en-US" b="1" dirty="0" err="1" smtClean="0"/>
              <a:t>Equiv</a:t>
            </a:r>
            <a:endParaRPr lang="en-US" b="1" dirty="0" smtClean="0"/>
          </a:p>
          <a:p>
            <a:pPr lvl="1"/>
            <a:r>
              <a:rPr lang="en-US" b="1" dirty="0" smtClean="0"/>
              <a:t>Conduit in Insulation</a:t>
            </a:r>
          </a:p>
          <a:p>
            <a:pPr lvl="1"/>
            <a:r>
              <a:rPr lang="en-US" b="1" dirty="0" smtClean="0"/>
              <a:t>Sound Absorbing</a:t>
            </a:r>
          </a:p>
          <a:p>
            <a:pPr lvl="1"/>
            <a:r>
              <a:rPr lang="en-US" b="1" dirty="0" smtClean="0"/>
              <a:t>Can texture as you like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Interior Design</a:t>
            </a:r>
          </a:p>
          <a:p>
            <a:pPr lvl="1"/>
            <a:r>
              <a:rPr lang="en-US" b="1" dirty="0" smtClean="0"/>
              <a:t>Open or Rooms</a:t>
            </a:r>
          </a:p>
          <a:p>
            <a:pPr lvl="1"/>
            <a:r>
              <a:rPr lang="en-US" b="1" dirty="0" smtClean="0"/>
              <a:t>Mezzanine or not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46">
                    <a:lumMod val="75000"/>
                  </a:srgbClr>
                </a:solidFill>
              </a:rPr>
              <a:t>Proprietary to ACCL</a:t>
            </a:r>
            <a:endParaRPr lang="en-US">
              <a:solidFill>
                <a:srgbClr val="464646">
                  <a:lumMod val="75000"/>
                </a:srgbClr>
              </a:solidFill>
            </a:endParaRPr>
          </a:p>
        </p:txBody>
      </p:sp>
      <p:pic>
        <p:nvPicPr>
          <p:cNvPr id="2050" name="Picture 2" descr="F:\ACCL\MOD ARCH STRUCTURES\Animations\2 - 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18920"/>
            <a:ext cx="3322320" cy="2214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ACCL\MOD ARCH STRUCTURES\Animations\1 -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3520"/>
            <a:ext cx="3322320" cy="2214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13541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MAS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1300 Barracks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60437"/>
            <a:ext cx="8229600" cy="4525963"/>
          </a:xfrm>
        </p:spPr>
        <p:txBody>
          <a:bodyPr/>
          <a:lstStyle/>
          <a:p>
            <a:r>
              <a:rPr lang="en-US" b="1" dirty="0" smtClean="0"/>
              <a:t>AP Barracks</a:t>
            </a:r>
          </a:p>
          <a:p>
            <a:pPr lvl="1"/>
            <a:r>
              <a:rPr lang="en-US" b="1" dirty="0" smtClean="0"/>
              <a:t>5 Buildings</a:t>
            </a:r>
          </a:p>
          <a:p>
            <a:pPr lvl="1"/>
            <a:r>
              <a:rPr lang="en-US" b="1" dirty="0" smtClean="0"/>
              <a:t>60 Police Total</a:t>
            </a:r>
          </a:p>
          <a:p>
            <a:pPr lvl="2"/>
            <a:r>
              <a:rPr lang="en-US" b="1" dirty="0" smtClean="0"/>
              <a:t>12 to a Building</a:t>
            </a:r>
          </a:p>
          <a:p>
            <a:r>
              <a:rPr lang="en-US" b="1" dirty="0" smtClean="0"/>
              <a:t>Service Staff</a:t>
            </a:r>
          </a:p>
          <a:p>
            <a:pPr lvl="1"/>
            <a:r>
              <a:rPr lang="en-US" b="1" dirty="0" smtClean="0"/>
              <a:t>1 Building</a:t>
            </a:r>
          </a:p>
          <a:p>
            <a:pPr lvl="1"/>
            <a:r>
              <a:rPr lang="en-US" b="1" dirty="0" smtClean="0"/>
              <a:t>12 Service Staff</a:t>
            </a:r>
          </a:p>
          <a:p>
            <a:r>
              <a:rPr lang="en-US" b="1" dirty="0" smtClean="0"/>
              <a:t>Security Force</a:t>
            </a:r>
          </a:p>
          <a:p>
            <a:pPr lvl="1"/>
            <a:r>
              <a:rPr lang="en-US" b="1" dirty="0" smtClean="0"/>
              <a:t>1 Building</a:t>
            </a:r>
          </a:p>
          <a:p>
            <a:pPr lvl="1"/>
            <a:r>
              <a:rPr lang="en-US" b="1" dirty="0" smtClean="0"/>
              <a:t>24 Force Total</a:t>
            </a:r>
          </a:p>
          <a:p>
            <a:pPr lvl="3"/>
            <a:r>
              <a:rPr lang="en-US" b="1" dirty="0"/>
              <a:t>B</a:t>
            </a:r>
            <a:r>
              <a:rPr lang="en-US" b="1" dirty="0" smtClean="0"/>
              <a:t>unk Beds</a:t>
            </a:r>
          </a:p>
          <a:p>
            <a:pPr lvl="3">
              <a:buNone/>
            </a:pPr>
            <a:endParaRPr lang="en-US" b="1" dirty="0"/>
          </a:p>
          <a:p>
            <a:pPr lvl="1"/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46">
                    <a:lumMod val="75000"/>
                  </a:srgbClr>
                </a:solidFill>
              </a:rPr>
              <a:t>Proprietary to ACCL</a:t>
            </a:r>
            <a:endParaRPr lang="en-US">
              <a:solidFill>
                <a:srgbClr val="464646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13541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t="4637" r="50000" b="40607"/>
          <a:stretch/>
        </p:blipFill>
        <p:spPr bwMode="auto">
          <a:xfrm>
            <a:off x="4343400" y="1143000"/>
            <a:ext cx="4419600" cy="5102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8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MAS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570 Officers Quarters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8229600" cy="4525963"/>
          </a:xfrm>
        </p:spPr>
        <p:txBody>
          <a:bodyPr/>
          <a:lstStyle/>
          <a:p>
            <a:r>
              <a:rPr lang="en-US" b="1" dirty="0" smtClean="0"/>
              <a:t>Officers Quarters</a:t>
            </a:r>
          </a:p>
          <a:p>
            <a:pPr lvl="1"/>
            <a:r>
              <a:rPr lang="en-US" b="1" dirty="0" smtClean="0"/>
              <a:t>1 Building</a:t>
            </a:r>
          </a:p>
          <a:p>
            <a:pPr lvl="1"/>
            <a:r>
              <a:rPr lang="en-US" b="1" dirty="0" smtClean="0"/>
              <a:t>3 Officers</a:t>
            </a:r>
          </a:p>
          <a:p>
            <a:pPr lvl="1"/>
            <a:r>
              <a:rPr lang="en-US" b="1" dirty="0" smtClean="0"/>
              <a:t>Lobby</a:t>
            </a:r>
          </a:p>
          <a:p>
            <a:pPr lvl="1"/>
            <a:r>
              <a:rPr lang="en-US" b="1" dirty="0" smtClean="0"/>
              <a:t>Shared Bathroom</a:t>
            </a:r>
          </a:p>
          <a:p>
            <a:pPr lvl="1"/>
            <a:r>
              <a:rPr lang="en-US" b="1" dirty="0" smtClean="0"/>
              <a:t>Single Bedrooms</a:t>
            </a:r>
          </a:p>
          <a:p>
            <a:pPr lvl="2"/>
            <a:r>
              <a:rPr lang="en-US" b="1" dirty="0" smtClean="0"/>
              <a:t>Bed</a:t>
            </a:r>
          </a:p>
          <a:p>
            <a:pPr lvl="2"/>
            <a:r>
              <a:rPr lang="en-US" b="1" dirty="0" smtClean="0"/>
              <a:t>Wall Locker</a:t>
            </a:r>
          </a:p>
          <a:p>
            <a:pPr lvl="2"/>
            <a:r>
              <a:rPr lang="en-US" b="1" dirty="0" smtClean="0"/>
              <a:t>Desk</a:t>
            </a:r>
          </a:p>
          <a:p>
            <a:pPr lvl="2"/>
            <a:r>
              <a:rPr lang="en-US" b="1" dirty="0" smtClean="0"/>
              <a:t>Nightstand</a:t>
            </a:r>
          </a:p>
          <a:p>
            <a:pPr lvl="2"/>
            <a:r>
              <a:rPr lang="en-US" b="1" dirty="0" smtClean="0"/>
              <a:t>Refrigerator</a:t>
            </a:r>
          </a:p>
          <a:p>
            <a:pPr lvl="1"/>
            <a:endParaRPr lang="en-US" b="1" dirty="0" smtClean="0"/>
          </a:p>
          <a:p>
            <a:pPr lvl="3">
              <a:buNone/>
            </a:pPr>
            <a:endParaRPr lang="en-US" b="1" dirty="0"/>
          </a:p>
          <a:p>
            <a:pPr lvl="1"/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46">
                    <a:lumMod val="75000"/>
                  </a:srgbClr>
                </a:solidFill>
              </a:rPr>
              <a:t>Proprietary to ACCL</a:t>
            </a:r>
            <a:endParaRPr lang="en-US">
              <a:solidFill>
                <a:srgbClr val="464646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709613"/>
            <a:ext cx="13541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t="4231" r="45782" b="41067"/>
          <a:stretch/>
        </p:blipFill>
        <p:spPr bwMode="auto">
          <a:xfrm>
            <a:off x="4114800" y="1676400"/>
            <a:ext cx="4627045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0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MAS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1300 DFAC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b="1" dirty="0" smtClean="0"/>
              <a:t>DFAC </a:t>
            </a:r>
          </a:p>
          <a:p>
            <a:pPr lvl="1"/>
            <a:r>
              <a:rPr lang="en-US" b="1" dirty="0" smtClean="0"/>
              <a:t>Full Kitchen</a:t>
            </a:r>
          </a:p>
          <a:p>
            <a:pPr lvl="2"/>
            <a:r>
              <a:rPr lang="en-US" b="1" dirty="0" smtClean="0"/>
              <a:t>Serving Line</a:t>
            </a:r>
          </a:p>
          <a:p>
            <a:pPr lvl="2"/>
            <a:r>
              <a:rPr lang="en-US" b="1" dirty="0" smtClean="0"/>
              <a:t>Cold Storage</a:t>
            </a:r>
          </a:p>
          <a:p>
            <a:pPr lvl="3"/>
            <a:r>
              <a:rPr lang="en-US" b="1" dirty="0" smtClean="0"/>
              <a:t>Freezer</a:t>
            </a:r>
          </a:p>
          <a:p>
            <a:pPr lvl="3"/>
            <a:r>
              <a:rPr lang="en-US" b="1" dirty="0" smtClean="0"/>
              <a:t>Refrigeration</a:t>
            </a:r>
          </a:p>
          <a:p>
            <a:pPr lvl="2"/>
            <a:r>
              <a:rPr lang="en-US" b="1" dirty="0" smtClean="0"/>
              <a:t>Dry Storage</a:t>
            </a:r>
          </a:p>
          <a:p>
            <a:pPr lvl="1"/>
            <a:r>
              <a:rPr lang="en-US" b="1" dirty="0" smtClean="0"/>
              <a:t>Capacity of 64</a:t>
            </a:r>
          </a:p>
          <a:p>
            <a:pPr lvl="1"/>
            <a:r>
              <a:rPr lang="en-US" b="1" dirty="0" smtClean="0"/>
              <a:t>Optional Uses</a:t>
            </a:r>
          </a:p>
          <a:p>
            <a:pPr lvl="2"/>
            <a:r>
              <a:rPr lang="en-US" b="1" dirty="0" smtClean="0"/>
              <a:t>Classroom</a:t>
            </a:r>
          </a:p>
          <a:p>
            <a:pPr lvl="2"/>
            <a:r>
              <a:rPr lang="en-US" b="1" dirty="0" smtClean="0"/>
              <a:t>MWR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46">
                    <a:lumMod val="75000"/>
                  </a:srgbClr>
                </a:solidFill>
              </a:rPr>
              <a:t>Proprietary to ACCL</a:t>
            </a:r>
            <a:endParaRPr lang="en-US">
              <a:solidFill>
                <a:srgbClr val="464646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13541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0" t="3566" r="49032" b="41679"/>
          <a:stretch/>
        </p:blipFill>
        <p:spPr bwMode="auto">
          <a:xfrm>
            <a:off x="4572000" y="1297297"/>
            <a:ext cx="3886200" cy="495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87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 MAS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1300 &amp; 570 Ops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b="1" dirty="0" smtClean="0"/>
              <a:t>Operations Center</a:t>
            </a:r>
          </a:p>
          <a:p>
            <a:pPr lvl="1"/>
            <a:r>
              <a:rPr lang="en-US" b="1" dirty="0" smtClean="0"/>
              <a:t>Main Building 1300</a:t>
            </a:r>
          </a:p>
          <a:p>
            <a:pPr lvl="2"/>
            <a:r>
              <a:rPr lang="en-US" b="1" dirty="0" err="1" smtClean="0"/>
              <a:t>Conf</a:t>
            </a:r>
            <a:r>
              <a:rPr lang="en-US" b="1" dirty="0" smtClean="0"/>
              <a:t> Room</a:t>
            </a:r>
          </a:p>
          <a:p>
            <a:pPr lvl="2"/>
            <a:r>
              <a:rPr lang="en-US" b="1" dirty="0" err="1" smtClean="0"/>
              <a:t>Comm</a:t>
            </a:r>
            <a:r>
              <a:rPr lang="en-US" b="1" dirty="0" smtClean="0"/>
              <a:t> Room</a:t>
            </a:r>
          </a:p>
          <a:p>
            <a:pPr lvl="3"/>
            <a:r>
              <a:rPr lang="en-US" b="1" dirty="0" smtClean="0"/>
              <a:t>Design TBD</a:t>
            </a:r>
          </a:p>
          <a:p>
            <a:pPr lvl="2"/>
            <a:r>
              <a:rPr lang="en-US" b="1" dirty="0" smtClean="0"/>
              <a:t>Ops Center</a:t>
            </a:r>
          </a:p>
          <a:p>
            <a:pPr lvl="1"/>
            <a:r>
              <a:rPr lang="en-US" b="1" dirty="0" smtClean="0"/>
              <a:t>Secure Building 570</a:t>
            </a:r>
          </a:p>
          <a:p>
            <a:pPr lvl="2"/>
            <a:r>
              <a:rPr lang="en-US" b="1" dirty="0" smtClean="0"/>
              <a:t>Configured to Ops</a:t>
            </a:r>
            <a:endParaRPr lang="en-US" b="1" dirty="0"/>
          </a:p>
          <a:p>
            <a:pPr lvl="2"/>
            <a:endParaRPr lang="en-US" b="1" dirty="0" smtClean="0"/>
          </a:p>
          <a:p>
            <a:pPr lvl="1"/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46">
                    <a:lumMod val="75000"/>
                  </a:srgbClr>
                </a:solidFill>
              </a:rPr>
              <a:t>Proprietary to ACCL</a:t>
            </a:r>
            <a:endParaRPr lang="en-US">
              <a:solidFill>
                <a:srgbClr val="464646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748824"/>
            <a:ext cx="13541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31" y="1447800"/>
            <a:ext cx="4674269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8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URI="#idPackageObject" Type="http://www.w3.org/2000/09/xmldsig#Object">
      <DigestMethod Algorithm="http://www.w3.org/2000/09/xmldsig#sha1"/>
      <DigestValue>NyQcqUWBVY9iiZXblWJ6DDiChOk=</DigestValue>
    </Reference>
    <Reference URI="#idOfficeObject" Type="http://www.w3.org/2000/09/xmldsig#Object">
      <DigestMethod Algorithm="http://www.w3.org/2000/09/xmldsig#sha1"/>
      <DigestValue>sUzrvGQEhF3rIbtdtCbq4/Mkack=</DigestValue>
    </Reference>
    <Reference URI="#idSignedProperties" Type="http://uri.etsi.org/01903#SignedProperties">
      <Transforms>
        <Transform Algorithm="http://www.w3.org/TR/2001/REC-xml-c14n-20010315"/>
      </Transforms>
      <DigestMethod Algorithm="http://www.w3.org/2000/09/xmldsig#sha1"/>
      <DigestValue>2e8L4+tScn+2W2LZOK/So6nLyYw=</DigestValue>
    </Reference>
  </SignedInfo>
  <SignatureValue>mYhKdScO7ttf5nlZWrnKgJzSEUagicRb7kaaQhwEOkU807B7p9yxFjJBjMWMeejooh0iOf1VxMXQ
L02fZsEGqFivPdIEAJcqKlMFZhrlmLDFEvLIkISZR4T/hlqh8WlHiJoR4P4eCH90oPt3xCsJ/SDu
rQMYA0z0KEM52x3MVBk=</SignatureValue>
  <KeyInfo>
    <X509Data>
      <X509Certificate>MIICmjCCAgOgAwIBAgIQUZItcAdkEYBGLPsV+wgfFjANBgkqhkiG9w0BAQUFADCBgjEWMBQGA1UE
AxMNU2NvdHQgQS4gS3JhZjEtMCsGCSqGSIb3DQEJARYec2NvdHRAbW9kZXJuYXJjaHN0cnVjdHVy
ZXMuY29tMR8wHQYDVQQKExZNb2Rlcm4gQXJjaCBTdHJ1Y3R1cmVzMRgwFgYDVQQHEw9MYXMgVmVn
YXMsIFV0YWgwHhcNMTIwMzIzMjAzMjA1WhcNMTMwMzI0MDIzMjA1WjCBgjEWMBQGA1UEAxMNU2Nv
dHQgQS4gS3JhZjEtMCsGCSqGSIb3DQEJARYec2NvdHRAbW9kZXJuYXJjaHN0cnVjdHVyZXMuY29t
MR8wHQYDVQQKExZNb2Rlcm4gQXJjaCBTdHJ1Y3R1cmVzMRgwFgYDVQQHEw9MYXMgVmVnYXMsIFV0
YWgwgZ8wDQYJKoZIhvcNAQEBBQADgY0AMIGJAoGBAOUKFcgHD9kN9t64QqINj9li18KlJO/IDpCA
zi6UjnZBMcviptZVJL6jcAWYq9csvvn53iIOpACkhpesoh2y/hco5J8KyFgeaicfqNgc2PpZq+ht
ICKQreBEh+wTirPNvE1PQ+INBBd72/n39SEBr/J9luFvXZ62cwGDnLBrCh5hAgMBAAGjDzANMAsG
A1UdDwQEAwIGwDANBgkqhkiG9w0BAQUFAAOBgQBYqG2oBV8/t8QH+AVVCDJFH2YYOrvLf876d2C0
AzmFL+rH4ZohPlGhLBjLJ9pGZpwBM35GQANZwJLjLFY6f2zkVr+RKA6+2lxFl2rNuBJ0qTw+aY9e
Eob/6s2l6puducGTSbyQFYmLB5OoJ10ijvW9Lx4fw4uliIU+v1Po347jCQ==</X509Certificate>
    </X509Data>
  </KeyInfo>
  <Object xmlns:mdssi="http://schemas.openxmlformats.org/package/2006/digital-signature" Id="idPackageObject">
    <Manifest>
      <Reference URI="/ppt/presProps.xml?ContentType=application/vnd.openxmlformats-officedocument.presentationml.presProps+xml">
        <DigestMethod Algorithm="http://www.w3.org/2000/09/xmldsig#sha1"/>
        <DigestValue>6CETvoledBOLqdspyJL8XK9gxrI=</DigestValue>
      </Reference>
      <Reference URI="/ppt/theme/theme1.xml?ContentType=application/vnd.openxmlformats-officedocument.theme+xml">
        <DigestMethod Algorithm="http://www.w3.org/2000/09/xmldsig#sha1"/>
        <DigestValue>QQVRR/Z2aCPCRy/gdPwQdxYuq/0=</DigestValue>
      </Reference>
      <Reference URI="/ppt/media/image9.png?ContentType=image/png">
        <DigestMethod Algorithm="http://www.w3.org/2000/09/xmldsig#sha1"/>
        <DigestValue>hTjx5sotsUqVzpTkRc0NU2T83VQ=</DigestValue>
      </Reference>
      <Reference URI="/ppt/media/image10.jpeg?ContentType=image/jpeg">
        <DigestMethod Algorithm="http://www.w3.org/2000/09/xmldsig#sha1"/>
        <DigestValue>xL6cHZXRU+JRkAXiSsQt9XyVYEE=</DigestValue>
      </Reference>
      <Reference URI="/ppt/media/image11.jpeg?ContentType=image/jpeg">
        <DigestMethod Algorithm="http://www.w3.org/2000/09/xmldsig#sha1"/>
        <DigestValue>SRg8vza1oWZ9pihX2ZMyOJ8Wiog=</DigestValue>
      </Reference>
      <Reference URI="/ppt/media/image12.emf?ContentType=image/x-emf">
        <DigestMethod Algorithm="http://www.w3.org/2000/09/xmldsig#sha1"/>
        <DigestValue>Vv6fTx1F5DNU+o9ZbHL4YZw+9ZQ=</DigestValue>
      </Reference>
      <Reference URI="/ppt/media/image13.jpeg?ContentType=image/jpeg">
        <DigestMethod Algorithm="http://www.w3.org/2000/09/xmldsig#sha1"/>
        <DigestValue>0cjNXP8IwY4BjmPgcd7iPIvG90w=</DigestValue>
      </Reference>
      <Reference URI="/ppt/media/image8.png?ContentType=image/png">
        <DigestMethod Algorithm="http://www.w3.org/2000/09/xmldsig#sha1"/>
        <DigestValue>eCX9UurjtYIkUiEgG70zSKQ4iVg=</DigestValue>
      </Reference>
      <Reference URI="/ppt/media/image7.png?ContentType=image/png">
        <DigestMethod Algorithm="http://www.w3.org/2000/09/xmldsig#sha1"/>
        <DigestValue>LKar2GqRL3pR45vdPQ5H4EcV140=</DigestValue>
      </Reference>
      <Reference URI="/ppt/media/image25.emf?ContentType=image/x-emf">
        <DigestMethod Algorithm="http://www.w3.org/2000/09/xmldsig#sha1"/>
        <DigestValue>Vf365pGcHi88bq02TWXTPZujTYs=</DigestValue>
      </Reference>
      <Reference URI="/ppt/notesMasters/notesMaster1.xml?ContentType=application/vnd.openxmlformats-officedocument.presentationml.notesMaster+xml">
        <DigestMethod Algorithm="http://www.w3.org/2000/09/xmldsig#sha1"/>
        <DigestValue>znVEt99V4DFdEK7/U+tKZHr/kwg=</DigestValue>
      </Reference>
      <Reference URI="/ppt/notesSlides/notesSlide1.xml?ContentType=application/vnd.openxmlformats-officedocument.presentationml.notesSlide+xml">
        <DigestMethod Algorithm="http://www.w3.org/2000/09/xmldsig#sha1"/>
        <DigestValue>4WUjt7e3VtfYWXrWpp7U/Dpm6tQ=</DigestValue>
      </Reference>
      <Reference URI="/ppt/slideLayouts/slideLayout5.xml?ContentType=application/vnd.openxmlformats-officedocument.presentationml.slideLayout+xml">
        <DigestMethod Algorithm="http://www.w3.org/2000/09/xmldsig#sha1"/>
        <DigestValue>tEZnwFsgTJBPFrFNQTo2CoV9/QE=</DigestValue>
      </Reference>
      <Reference URI="/ppt/tableStyles.xml?ContentType=application/vnd.openxmlformats-officedocument.presentationml.tableStyles+xml">
        <DigestMethod Algorithm="http://www.w3.org/2000/09/xmldsig#sha1"/>
        <DigestValue>Sb/RPtAhmbAEvwoBmllvEndY2SY=</DigestValue>
      </Reference>
      <Reference URI="/ppt/slideLayouts/slideLayout3.xml?ContentType=application/vnd.openxmlformats-officedocument.presentationml.slideLayout+xml">
        <DigestMethod Algorithm="http://www.w3.org/2000/09/xmldsig#sha1"/>
        <DigestValue>+20GkMOc3et2Q/hV3ykhQFr2fqw=</DigestValue>
      </Reference>
      <Reference URI="/ppt/slideLayouts/slideLayout2.xml?ContentType=application/vnd.openxmlformats-officedocument.presentationml.slideLayout+xml">
        <DigestMethod Algorithm="http://www.w3.org/2000/09/xmldsig#sha1"/>
        <DigestValue>asnos6re0+J6b+XYjYA04nP4yyo=</DigestValue>
      </Reference>
      <Reference URI="/ppt/slideLayouts/slideLayout1.xml?ContentType=application/vnd.openxmlformats-officedocument.presentationml.slideLayout+xml">
        <DigestMethod Algorithm="http://www.w3.org/2000/09/xmldsig#sha1"/>
        <DigestValue>Z5gBXfcgKwY8lF6PD9k8416y2Ho=</DigestValue>
      </Reference>
      <Reference URI="/ppt/slideLayouts/slideLayout9.xml?ContentType=application/vnd.openxmlformats-officedocument.presentationml.slideLayout+xml">
        <DigestMethod Algorithm="http://www.w3.org/2000/09/xmldsig#sha1"/>
        <DigestValue>zSog2VFEWDgHpRFCWONxsc+phmQ=</DigestValue>
      </Reference>
      <Reference URI="/ppt/slideLayouts/slideLayout10.xml?ContentType=application/vnd.openxmlformats-officedocument.presentationml.slideLayout+xml">
        <DigestMethod Algorithm="http://www.w3.org/2000/09/xmldsig#sha1"/>
        <DigestValue>kPHb/b4r2tfZdIw1UP4wUrITYRw=</DigestValue>
      </Reference>
      <Reference URI="/ppt/slideLayouts/slideLayout11.xml?ContentType=application/vnd.openxmlformats-officedocument.presentationml.slideLayout+xml">
        <DigestMethod Algorithm="http://www.w3.org/2000/09/xmldsig#sha1"/>
        <DigestValue>3O5THebmb/C6fSTeMsMINuYMfZ4=</DigestValue>
      </Reference>
      <Reference URI="/ppt/media/image6.png?ContentType=image/png">
        <DigestMethod Algorithm="http://www.w3.org/2000/09/xmldsig#sha1"/>
        <DigestValue>pe6e2AbCczvVYxZWnHCA/XxCULA=</DigestValue>
      </Reference>
      <Reference URI="/ppt/media/image2.gif?ContentType=image/gif">
        <DigestMethod Algorithm="http://www.w3.org/2000/09/xmldsig#sha1"/>
        <DigestValue>1PjMcFWrW/VWwGZvVReXjZ4na4g=</DigestValue>
      </Reference>
      <Reference URI="/ppt/theme/theme2.xml?ContentType=application/vnd.openxmlformats-officedocument.theme+xml">
        <DigestMethod Algorithm="http://www.w3.org/2000/09/xmldsig#sha1"/>
        <DigestValue>jo0uFSZMMT/QvqqF4m3E5BqShR4=</DigestValue>
      </Reference>
      <Reference URI="/ppt/media/image23.emf?ContentType=image/x-emf">
        <DigestMethod Algorithm="http://www.w3.org/2000/09/xmldsig#sha1"/>
        <DigestValue>sJTQeS5ouQnYPdhgocLuc5w09tM=</DigestValue>
      </Reference>
      <Reference URI="/ppt/media/image21.emf?ContentType=image/x-emf">
        <DigestMethod Algorithm="http://www.w3.org/2000/09/xmldsig#sha1"/>
        <DigestValue>nLbve6KeTogKvMerX0sK0EsbZto=</DigestValue>
      </Reference>
      <Reference URI="/ppt/media/image17.emf?ContentType=image/x-emf">
        <DigestMethod Algorithm="http://www.w3.org/2000/09/xmldsig#sha1"/>
        <DigestValue>F1BS5wEJ5ur/QLw950wD/yzOPe4=</DigestValue>
      </Reference>
      <Reference URI="/ppt/media/image22.emf?ContentType=image/x-emf">
        <DigestMethod Algorithm="http://www.w3.org/2000/09/xmldsig#sha1"/>
        <DigestValue>HK/ymbGBTEvIMYYQAngWZkQY58Q=</DigestValue>
      </Reference>
      <Reference URI="/ppt/media/image18.emf?ContentType=image/x-emf">
        <DigestMethod Algorithm="http://www.w3.org/2000/09/xmldsig#sha1"/>
        <DigestValue>vm/7RfCBsmox9eOW+8nxVM+DbH0=</DigestValue>
      </Reference>
      <Reference URI="/ppt/media/image20.png?ContentType=image/png">
        <DigestMethod Algorithm="http://www.w3.org/2000/09/xmldsig#sha1"/>
        <DigestValue>UTlU+iDxJBk1EzflYMa9XdMRRPY=</DigestValue>
      </Reference>
      <Reference URI="/ppt/media/image19.emf?ContentType=image/x-emf">
        <DigestMethod Algorithm="http://www.w3.org/2000/09/xmldsig#sha1"/>
        <DigestValue>6aElp0RRfFXH4cAgGat/RTSqdqo=</DigestValue>
      </Reference>
      <Reference URI="/ppt/viewProps.xml?ContentType=application/vnd.openxmlformats-officedocument.presentationml.viewProps+xml">
        <DigestMethod Algorithm="http://www.w3.org/2000/09/xmldsig#sha1"/>
        <DigestValue>dJzbXtBwgoRQ2NBzldkGqOkZ2TE=</DigestValue>
      </Reference>
      <Reference URI="/ppt/media/image1.png?ContentType=image/png">
        <DigestMethod Algorithm="http://www.w3.org/2000/09/xmldsig#sha1"/>
        <DigestValue>r/kg/EzFEw8OhWM54audHiYbCd0=</DigestValue>
      </Reference>
      <Reference URI="/ppt/media/image28.png?ContentType=image/png">
        <DigestMethod Algorithm="http://www.w3.org/2000/09/xmldsig#sha1"/>
        <DigestValue>IrlT/XoxSIdF3rJgL+ug4T80NTo=</DigestValue>
      </Reference>
      <Reference URI="/ppt/media/image27.emf?ContentType=image/x-emf">
        <DigestMethod Algorithm="http://www.w3.org/2000/09/xmldsig#sha1"/>
        <DigestValue>aKytWpYpNucKLmB+YQNgrV4TfbY=</DigestValue>
      </Reference>
      <Reference URI="/ppt/media/image3.png?ContentType=image/png">
        <DigestMethod Algorithm="http://www.w3.org/2000/09/xmldsig#sha1"/>
        <DigestValue>SeWZsC48TJuC0JhpsTfu83d3V34=</DigestValue>
      </Reference>
      <Reference URI="/ppt/media/image4.jpeg?ContentType=image/jpeg">
        <DigestMethod Algorithm="http://www.w3.org/2000/09/xmldsig#sha1"/>
        <DigestValue>rqZL29qqZKq5gdtam5tCFSIKiV4=</DigestValue>
      </Reference>
      <Reference URI="/ppt/media/image5.jpeg?ContentType=image/jpeg">
        <DigestMethod Algorithm="http://www.w3.org/2000/09/xmldsig#sha1"/>
        <DigestValue>+GRFj/Yo4A0zZ2L1Y+UD71YIv7I=</DigestValue>
      </Reference>
      <Reference URI="/ppt/media/image14.jpeg?ContentType=image/jpeg">
        <DigestMethod Algorithm="http://www.w3.org/2000/09/xmldsig#sha1"/>
        <DigestValue>5cj9W/RTs15SsP3fvGervVmGQ7o=</DigestValue>
      </Reference>
      <Reference URI="/ppt/media/image15.jpeg?ContentType=image/jpeg">
        <DigestMethod Algorithm="http://www.w3.org/2000/09/xmldsig#sha1"/>
        <DigestValue>L+Nn27J3XdL4XUBo+zikUoFA6mY=</DigestValue>
      </Reference>
      <Reference URI="/ppt/media/image16.jpeg?ContentType=image/jpeg">
        <DigestMethod Algorithm="http://www.w3.org/2000/09/xmldsig#sha1"/>
        <DigestValue>4jyBP/7clr4H/3d813faJSi9pRc=</DigestValue>
      </Reference>
      <Reference URI="/ppt/media/image24.emf?ContentType=image/x-emf">
        <DigestMethod Algorithm="http://www.w3.org/2000/09/xmldsig#sha1"/>
        <DigestValue>atyJwub5odRpOgbyR4QLcVuAJEE=</DigestValue>
      </Reference>
      <Reference URI="/ppt/media/image26.emf?ContentType=image/x-emf">
        <DigestMethod Algorithm="http://www.w3.org/2000/09/xmldsig#sha1"/>
        <DigestValue>qMqd+IOUftuRgIdtuWIIw4HHJGk=</DigestValue>
      </Reference>
      <Reference URI="/ppt/slideLayouts/slideLayout6.xml?ContentType=application/vnd.openxmlformats-officedocument.presentationml.slideLayout+xml">
        <DigestMethod Algorithm="http://www.w3.org/2000/09/xmldsig#sha1"/>
        <DigestValue>2yTRw+AGp9v+nhkIsR68IpPBkpg=</DigestValue>
      </Reference>
      <Reference URI="/ppt/slideLayouts/slideLayout4.xml?ContentType=application/vnd.openxmlformats-officedocument.presentationml.slideLayout+xml">
        <DigestMethod Algorithm="http://www.w3.org/2000/09/xmldsig#sha1"/>
        <DigestValue>7MgAkiqX89unwcpu/Fr9fzWOft4=</DigestValue>
      </Reference>
      <Reference URI="/ppt/presentation.xml?ContentType=application/vnd.openxmlformats-officedocument.presentationml.presentation.main+xml">
        <DigestMethod Algorithm="http://www.w3.org/2000/09/xmldsig#sha1"/>
        <DigestValue>Y/CCgqO81rG9ZE1IsqHf/jiTDlk=</DigestValue>
      </Reference>
      <Reference URI="/ppt/slides/slide11.xml?ContentType=application/vnd.openxmlformats-officedocument.presentationml.slide+xml">
        <DigestMethod Algorithm="http://www.w3.org/2000/09/xmldsig#sha1"/>
        <DigestValue>jjZ3pBRF7NiCFRVL0XnU6vq7618=</DigestValue>
      </Reference>
      <Reference URI="/ppt/slides/slide13.xml?ContentType=application/vnd.openxmlformats-officedocument.presentationml.slide+xml">
        <DigestMethod Algorithm="http://www.w3.org/2000/09/xmldsig#sha1"/>
        <DigestValue>VfJ0mIikH9hKpa9yiwvPe3ns1U0=</DigestValue>
      </Reference>
      <Reference URI="/ppt/slides/slide17.xml?ContentType=application/vnd.openxmlformats-officedocument.presentationml.slide+xml">
        <DigestMethod Algorithm="http://www.w3.org/2000/09/xmldsig#sha1"/>
        <DigestValue>fDCjKcrltMJ+YEiD5YAEyv71hCY=</DigestValue>
      </Reference>
      <Reference URI="/ppt/slideLayouts/slideLayout7.xml?ContentType=application/vnd.openxmlformats-officedocument.presentationml.slideLayout+xml">
        <DigestMethod Algorithm="http://www.w3.org/2000/09/xmldsig#sha1"/>
        <DigestValue>ELKST5+Bby7pWlrHfB+jEFBL7o0=</DigestValue>
      </Reference>
      <Reference URI="/ppt/slides/slide16.xml?ContentType=application/vnd.openxmlformats-officedocument.presentationml.slide+xml">
        <DigestMethod Algorithm="http://www.w3.org/2000/09/xmldsig#sha1"/>
        <DigestValue>48jireBY7n043MN7+f7iBSQUJoc=</DigestValue>
      </Reference>
      <Reference URI="/ppt/slides/slide1.xml?ContentType=application/vnd.openxmlformats-officedocument.presentationml.slide+xml">
        <DigestMethod Algorithm="http://www.w3.org/2000/09/xmldsig#sha1"/>
        <DigestValue>AD9crXUZPWLba17G5yz0EfEWYJU=</DigestValue>
      </Reference>
      <Reference URI="/ppt/slides/slide2.xml?ContentType=application/vnd.openxmlformats-officedocument.presentationml.slide+xml">
        <DigestMethod Algorithm="http://www.w3.org/2000/09/xmldsig#sha1"/>
        <DigestValue>CWmK7te4qXmnOvD0I0hbUNRv5QU=</DigestValue>
      </Reference>
      <Reference URI="/ppt/slides/slide4.xml?ContentType=application/vnd.openxmlformats-officedocument.presentationml.slide+xml">
        <DigestMethod Algorithm="http://www.w3.org/2000/09/xmldsig#sha1"/>
        <DigestValue>pPagl5pmPSuVc+9jqMp1/EJ/MBA=</DigestValue>
      </Reference>
      <Reference URI="/ppt/slides/slide5.xml?ContentType=application/vnd.openxmlformats-officedocument.presentationml.slide+xml">
        <DigestMethod Algorithm="http://www.w3.org/2000/09/xmldsig#sha1"/>
        <DigestValue>3/eHI6JJFRDttZUMnQ29oeNJSig=</DigestValue>
      </Reference>
      <Reference URI="/ppt/slides/slide3.xml?ContentType=application/vnd.openxmlformats-officedocument.presentationml.slide+xml">
        <DigestMethod Algorithm="http://www.w3.org/2000/09/xmldsig#sha1"/>
        <DigestValue>LrobkLvRDosLjdF2T5F/VqJQo8c=</DigestValue>
      </Reference>
      <Reference URI="/ppt/slides/slide10.xml?ContentType=application/vnd.openxmlformats-officedocument.presentationml.slide+xml">
        <DigestMethod Algorithm="http://www.w3.org/2000/09/xmldsig#sha1"/>
        <DigestValue>T1QDkuSLAcIteswp2ZbzS9ey6oY=</DigestValue>
      </Reference>
      <Reference URI="/ppt/slides/slide9.xml?ContentType=application/vnd.openxmlformats-officedocument.presentationml.slide+xml">
        <DigestMethod Algorithm="http://www.w3.org/2000/09/xmldsig#sha1"/>
        <DigestValue>jzUksC1pLH0XeXY5e6Iw3uOEsLk=</DigestValue>
      </Reference>
      <Reference URI="/ppt/slides/slide8.xml?ContentType=application/vnd.openxmlformats-officedocument.presentationml.slide+xml">
        <DigestMethod Algorithm="http://www.w3.org/2000/09/xmldsig#sha1"/>
        <DigestValue>CFwWeKoAS8DfYJsOqsWbM9KWsus=</DigestValue>
      </Reference>
      <Reference URI="/ppt/slides/slide7.xml?ContentType=application/vnd.openxmlformats-officedocument.presentationml.slide+xml">
        <DigestMethod Algorithm="http://www.w3.org/2000/09/xmldsig#sha1"/>
        <DigestValue>2g7oSlG+N6FjzQ5LTulzh2KYzRo=</DigestValue>
      </Reference>
      <Reference URI="/ppt/slides/slide6.xml?ContentType=application/vnd.openxmlformats-officedocument.presentationml.slide+xml">
        <DigestMethod Algorithm="http://www.w3.org/2000/09/xmldsig#sha1"/>
        <DigestValue>x04//Q27dQ0V+qNNjcybaGSheRg=</DigestValue>
      </Reference>
      <Reference URI="/ppt/slides/slide14.xml?ContentType=application/vnd.openxmlformats-officedocument.presentationml.slide+xml">
        <DigestMethod Algorithm="http://www.w3.org/2000/09/xmldsig#sha1"/>
        <DigestValue>6ikvNgSJUuDPqy2frhJMbknFSq8=</DigestValue>
      </Reference>
      <Reference URI="/ppt/slides/slide12.xml?ContentType=application/vnd.openxmlformats-officedocument.presentationml.slide+xml">
        <DigestMethod Algorithm="http://www.w3.org/2000/09/xmldsig#sha1"/>
        <DigestValue>/7oqYotFdSgSwdp+yvPUG+Xcswo=</DigestValue>
      </Reference>
      <Reference URI="/ppt/notesSlides/notesSlide2.xml?ContentType=application/vnd.openxmlformats-officedocument.presentationml.notesSlide+xml">
        <DigestMethod Algorithm="http://www.w3.org/2000/09/xmldsig#sha1"/>
        <DigestValue>X0pRDJ6/Ew96zkn8Gj5xw2TF/ds=</DigestValue>
      </Reference>
      <Reference URI="/ppt/slides/slide15.xml?ContentType=application/vnd.openxmlformats-officedocument.presentationml.slide+xml">
        <DigestMethod Algorithm="http://www.w3.org/2000/09/xmldsig#sha1"/>
        <DigestValue>/Hy4OClrjM0wyt1l+Ur4fuFtaJY=</DigestValue>
      </Reference>
      <Reference URI="/ppt/slideLayouts/slideLayout8.xml?ContentType=application/vnd.openxmlformats-officedocument.presentationml.slideLayout+xml">
        <DigestMethod Algorithm="http://www.w3.org/2000/09/xmldsig#sha1"/>
        <DigestValue>JtSdf+e9zO2vxbcMB5GmxT8Yj9k=</DigestValue>
      </Reference>
      <Reference URI="/ppt/slideMasters/slideMaster1.xml?ContentType=application/vnd.openxmlformats-officedocument.presentationml.slideMaster+xml">
        <DigestMethod Algorithm="http://www.w3.org/2000/09/xmldsig#sha1"/>
        <DigestValue>4QCEVGLLVVvwdkZFvReMk+Ykv/o=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_rels/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UK+aZXLskzfb720BpdJb+pH62O8=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Jw/e8UVJSv88IICoVRSQM/p/Oq8=</DigestValue>
      </Reference>
      <Reference URI="/ppt/notesSlides/_rels/notesSlide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Sw6phtcjtO33d7N2KiU6tZ4Rxmk=</DigestValue>
      </Reference>
      <Reference URI="/ppt/notesSlides/_rels/notesSlide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bMPy/f7NMIfDLaonDPJAOJKCtgw=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Jw/e8UVJSv88IICoVRSQM/p/Oq8=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Jw/e8UVJSv88IICoVRSQM/p/Oq8=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tUuL+e3tMlK7jGGfoRQPiQO2rSM=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Jw/e8UVJSv88IICoVRSQM/p/Oq8=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Jw/e8UVJSv88IICoVRSQM/p/Oq8=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hKlamNpCYK1RZOkFh5iPWLPOvqw=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akBIlOWB6JB2ZC/nhKXJUzn8DsQ=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RFFvO/13c+ihBNK9MzodhhN2HX8=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rtlLKOybz46rgrp1EkkvFMn954Q=</DigestValue>
      </Reference>
      <Reference URI="/ppt/slides/_rels/slide1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hzRYEOqdUIlg1cwNolYAEYiLUXw=</DigestValue>
      </Reference>
      <Reference URI="/ppt/slides/_rels/slide1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Jz11Sa5VM/F/r/8NR6RYixFJq+A=</DigestValue>
      </Reference>
      <Reference URI="/ppt/slides/_rels/slide1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hTq6U27lx7ySKXzQk1d3IfJCZLw=</DigestValue>
      </Reference>
      <Reference URI="/ppt/slides/_rels/slide1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xHqelV4jcucWGS5e4lVY0EX00w4=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TAhQ1zI9UYmSvXlgyGu3Ghc46jA=</DigestValue>
      </Reference>
      <Reference URI="/ppt/slides/_rels/slide1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BHZI4qxpbXtwoGELz+gZIhCbNYg=</DigestValue>
      </Reference>
      <Reference URI="/ppt/slides/_rels/slide1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iGA1tjgJB6IKWnr+jg0wKPjgKy4=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ANX+WX2zQHuCZXX0vAOUffaKMbQ=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6XfzXKXJfYUmF3uToN22kSLmhB8=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pAKcTAS9eGqihpSRzZBwVf6fmrI=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8Ao2b8hCR0++eOvxdhuPnziQJ1E=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DnK+ciJ/Szkqs3n7oXQezSnKwMU=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XXJUgAgPKKAD2dwGq3/If6bs2bA=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18"/>
            <mdssi:RelationshipReference SourceId="rId3"/>
            <mdssi:RelationshipReference SourceId="rId21"/>
            <mdssi:RelationshipReference SourceId="rId7"/>
            <mdssi:RelationshipReference SourceId="rId12"/>
            <mdssi:RelationshipReference SourceId="rId17"/>
            <mdssi:RelationshipReference SourceId="rId2"/>
            <mdssi:RelationshipReference SourceId="rId16"/>
            <mdssi:RelationshipReference SourceId="rId20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5"/>
            <mdssi:RelationshipReference SourceId="rId23"/>
            <mdssi:RelationshipReference SourceId="rId10"/>
            <mdssi:RelationshipReference SourceId="rId19"/>
            <mdssi:RelationshipReference SourceId="rId4"/>
            <mdssi:RelationshipReference SourceId="rId9"/>
            <mdssi:RelationshipReference SourceId="rId14"/>
            <mdssi:RelationshipReference SourceId="rId22"/>
          </Transform>
          <Transform Algorithm="http://www.w3.org/TR/2001/REC-xml-c14n-20010315"/>
        </Transforms>
        <DigestMethod Algorithm="http://www.w3.org/2000/09/xmldsig#sha1"/>
        <DigestValue>2Yz/+uLlhqfEdCts/uwtSCbV4MU=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FKAuz83PS8d31d6TrfNpQ0KriEI=</DigestValue>
      </Reference>
    </Manifest>
    <SignatureProperties>
      <SignatureProperty Id="idSignatureTime" Target="#idPackageSignature">
        <mdssi:SignatureTime>
          <mdssi:Format>YYYY-MM-DDThh:mm:ssTZD</mdssi:Format>
          <mdssi:Value>2012-03-23T20:32:39Z</mdssi:Value>
        </mdssi:SignatureTime>
      </SignatureProperty>
    </SignatureProperties>
  </Object>
  <Object Id="idOfficeObject">
    <SignatureProperties>
      <SignatureProperty Id="idOfficeV1Details" Target="idPackageSignature">
        <SignatureInfoV1 xmlns="http://schemas.microsoft.com/office/2006/digsig">
          <SetupID/>
          <SignatureText/>
          <SignatureImage/>
          <SignatureComments>To verify it is the original and not edited.</SignatureComments>
          <WindowsVersion>6.1</WindowsVersion>
          <OfficeVersion>14.0</OfficeVersion>
          <ApplicationVersion>14.0</ApplicationVersion>
          <Monitors>2</Monitors>
          <HorizontalResolution>1600</HorizontalResolution>
          <VerticalResolution>900</VerticalResolution>
          <ColorDepth>32</ColorDepth>
          <SignatureProviderId>{00000000-0000-0000-0000-000000000000}</SignatureProviderId>
          <SignatureProviderUrl/>
          <SignatureProviderDetails>9</SignatureProviderDetails>
          <ManifestHashAlgorithm>http://www.w3.org/2000/09/xmldsig#sha1</ManifestHashAlgorithm>
          <SignatureType>1</SignatureType>
        </SignatureInfoV1>
      </SignatureProperty>
    </SignatureProperties>
  </Object>
  <Object>
    <xd:QualifyingProperties xmlns:xd="http://uri.etsi.org/01903/v1.3.2#" Target="#idPackageSignature">
      <xd:SignedProperties Id="idSignedProperties">
        <xd:SignedSignatureProperties>
          <xd:SigningTime>2012-03-23T20:32:39Z</xd:SigningTime>
          <xd:SigningCertificate>
            <xd:Cert>
              <xd:CertDigest>
                <DigestMethod Algorithm="http://www.w3.org/2000/09/xmldsig#sha1"/>
                <DigestValue>14+ENjrbwYwZI8eQD9pXd948DII=</DigestValue>
              </xd:CertDigest>
              <xd:IssuerSerial>
                <X509IssuerName>L="Las Vegas, Utah", O=Modern Arch Structures, E=scott@modernarchstructures.com, CN=Scott A. Kraf</X509IssuerName>
                <X509SerialNumber>108426464584198006758929733620794400534</X509SerialNumber>
              </xd:IssuerSerial>
            </xd:Cert>
          </xd:SigningCertificate>
          <xd:SignaturePolicyIdentifier>
            <xd:SignaturePolicyImplied/>
          </xd:SignaturePolicyIdentifier>
        </xd:SignedSignatureProperties>
      </xd:SignedProperties>
      <xd:UnsignedProperties/>
    </xd:Qualifying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otalTime>21197</TotalTime>
  <Words>432</Words>
  <Application>Microsoft Office PowerPoint</Application>
  <PresentationFormat>On-screen Show (4:3)</PresentationFormat>
  <Paragraphs>176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     March 23, 2012 </vt:lpstr>
      <vt:lpstr>               Modern Arch Structure</vt:lpstr>
      <vt:lpstr>MASTM 1300</vt:lpstr>
      <vt:lpstr>MASTM 570</vt:lpstr>
      <vt:lpstr>MASTM Interior</vt:lpstr>
      <vt:lpstr>        MASTM 1300 Barracks</vt:lpstr>
      <vt:lpstr>  MASTM 570 Officers Quarters</vt:lpstr>
      <vt:lpstr>        MASTM 1300 DFAC</vt:lpstr>
      <vt:lpstr>          MASTM 1300 &amp; 570 Ops Center</vt:lpstr>
      <vt:lpstr>           MASTM 1300 Gym - Med</vt:lpstr>
      <vt:lpstr>        MASTM 570 Trainers &amp; Staff</vt:lpstr>
      <vt:lpstr>          MASTM 1300 Warehouse</vt:lpstr>
      <vt:lpstr>         MASTM 570 Motor Pool</vt:lpstr>
      <vt:lpstr>           MASTM 570 VIP Quarters</vt:lpstr>
      <vt:lpstr> MASTM 570 Laundry &amp; Maint</vt:lpstr>
      <vt:lpstr>       MASTM FOB Dadaab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22, 2011</dc:title>
  <dc:creator>Donald1776</dc:creator>
  <cp:lastModifiedBy>Scott</cp:lastModifiedBy>
  <cp:revision>60</cp:revision>
  <dcterms:created xsi:type="dcterms:W3CDTF">2011-09-22T14:53:25Z</dcterms:created>
  <dcterms:modified xsi:type="dcterms:W3CDTF">2012-03-23T20:32:39Z</dcterms:modified>
  <cp:contentStatus/>
</cp:coreProperties>
</file>